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4C2F-84DA-4EEF-82E0-F4F731C6DDA3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7FA4-FC38-4DA3-80E6-A0D91048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073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4C2F-84DA-4EEF-82E0-F4F731C6DDA3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7FA4-FC38-4DA3-80E6-A0D91048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0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4C2F-84DA-4EEF-82E0-F4F731C6DDA3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7FA4-FC38-4DA3-80E6-A0D91048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09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4C2F-84DA-4EEF-82E0-F4F731C6DDA3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7FA4-FC38-4DA3-80E6-A0D91048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208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4C2F-84DA-4EEF-82E0-F4F731C6DDA3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7FA4-FC38-4DA3-80E6-A0D91048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15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4C2F-84DA-4EEF-82E0-F4F731C6DDA3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7FA4-FC38-4DA3-80E6-A0D91048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41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4C2F-84DA-4EEF-82E0-F4F731C6DDA3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7FA4-FC38-4DA3-80E6-A0D91048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1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4C2F-84DA-4EEF-82E0-F4F731C6DDA3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7FA4-FC38-4DA3-80E6-A0D91048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6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4C2F-84DA-4EEF-82E0-F4F731C6DDA3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7FA4-FC38-4DA3-80E6-A0D91048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49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4C2F-84DA-4EEF-82E0-F4F731C6DDA3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7FA4-FC38-4DA3-80E6-A0D91048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27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4C2F-84DA-4EEF-82E0-F4F731C6DDA3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7FA4-FC38-4DA3-80E6-A0D91048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76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24C2F-84DA-4EEF-82E0-F4F731C6DDA3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37FA4-FC38-4DA3-80E6-A0D91048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638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914400"/>
            <a:ext cx="8229600" cy="50292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BYLAWS QUIZ</a:t>
            </a:r>
          </a:p>
          <a:p>
            <a:endParaRPr lang="en-US" sz="80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endParaRPr lang="en-US" sz="80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r>
              <a:rPr lang="en-US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2025</a:t>
            </a:r>
            <a:endParaRPr lang="en-US" sz="8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05000"/>
            <a:ext cx="2800350" cy="2635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1332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2362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 smtClean="0"/>
              <a:t>12. </a:t>
            </a:r>
            <a:r>
              <a:rPr lang="en-US" sz="4400" b="1" dirty="0"/>
              <a:t>	</a:t>
            </a:r>
            <a:endParaRPr lang="en-US" sz="4400" b="1" dirty="0" smtClean="0"/>
          </a:p>
          <a:p>
            <a:pPr marL="0" indent="0" algn="ctr">
              <a:buNone/>
            </a:pPr>
            <a:r>
              <a:rPr lang="en-US" sz="4400" b="1" dirty="0" smtClean="0"/>
              <a:t>No </a:t>
            </a:r>
            <a:r>
              <a:rPr lang="en-US" sz="4400" b="1" dirty="0"/>
              <a:t>transfer member can be challenged.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703016"/>
            <a:ext cx="8610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13.</a:t>
            </a:r>
            <a:r>
              <a:rPr lang="en-US" sz="4400" b="1" dirty="0"/>
              <a:t>		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It </a:t>
            </a:r>
            <a:r>
              <a:rPr lang="en-US" sz="4400" b="1" dirty="0"/>
              <a:t>is the Auxiliary Secretaries 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job </a:t>
            </a:r>
            <a:r>
              <a:rPr lang="en-US" sz="4400" b="1" dirty="0"/>
              <a:t>to notify  the Auxiliary  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from  </a:t>
            </a:r>
            <a:r>
              <a:rPr lang="en-US" sz="4400" b="1" dirty="0"/>
              <a:t>which a transfer  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member </a:t>
            </a:r>
            <a:r>
              <a:rPr lang="en-US" sz="4400" b="1" dirty="0"/>
              <a:t>came from.</a:t>
            </a:r>
          </a:p>
          <a:p>
            <a:pPr algn="ctr"/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22207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1"/>
            <a:ext cx="8229600" cy="3200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 smtClean="0"/>
              <a:t>14. </a:t>
            </a:r>
            <a:r>
              <a:rPr lang="en-US" sz="4400" b="1" dirty="0"/>
              <a:t>		</a:t>
            </a:r>
            <a:endParaRPr lang="en-US" sz="4400" b="1" dirty="0" smtClean="0"/>
          </a:p>
          <a:p>
            <a:pPr marL="0" indent="0" algn="ctr">
              <a:buNone/>
            </a:pPr>
            <a:r>
              <a:rPr lang="en-US" sz="4400" b="1" dirty="0" smtClean="0"/>
              <a:t>A </a:t>
            </a:r>
            <a:r>
              <a:rPr lang="en-US" sz="4400" b="1" dirty="0"/>
              <a:t>widow from an eligible  veteran may join the Auxiliary  even though they have remarried.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761273" y="3733800"/>
            <a:ext cx="1024940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smtClean="0"/>
              <a:t>15.</a:t>
            </a:r>
            <a:endParaRPr lang="en-US" sz="4400" b="1" u="sng" dirty="0" smtClean="0"/>
          </a:p>
          <a:p>
            <a:pPr algn="ctr"/>
            <a:r>
              <a:rPr lang="en-US" sz="4400" b="1" dirty="0" smtClean="0"/>
              <a:t>A </a:t>
            </a:r>
            <a:r>
              <a:rPr lang="en-US" sz="4400" b="1" dirty="0"/>
              <a:t>member at large may not receive 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a </a:t>
            </a:r>
            <a:r>
              <a:rPr lang="en-US" sz="4400" b="1" dirty="0"/>
              <a:t>cancer grant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81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 smtClean="0"/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endParaRPr lang="en-US" sz="4000" b="1" dirty="0" smtClean="0"/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Auxiliaries </a:t>
            </a:r>
            <a:r>
              <a:rPr lang="en-US" sz="4800" b="1" dirty="0">
                <a:solidFill>
                  <a:srgbClr val="FF0000"/>
                </a:solidFill>
              </a:rPr>
              <a:t>(Section 201- 214</a:t>
            </a:r>
            <a:r>
              <a:rPr lang="en-US" sz="4800" b="1" dirty="0" smtClean="0">
                <a:solidFill>
                  <a:srgbClr val="FF0000"/>
                </a:solidFill>
              </a:rPr>
              <a:t>)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168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1"/>
            <a:ext cx="8229600" cy="3581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 smtClean="0"/>
              <a:t>16.</a:t>
            </a:r>
          </a:p>
          <a:p>
            <a:pPr marL="0" indent="0" algn="ctr">
              <a:buNone/>
            </a:pPr>
            <a:r>
              <a:rPr lang="en-US" sz="4400" b="1" dirty="0" smtClean="0"/>
              <a:t> 	Charter application of not less than 15 persons eligible  to membership may include new or rejoined members.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9279" y="3810000"/>
            <a:ext cx="83058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/>
              <a:t>17.	</a:t>
            </a:r>
          </a:p>
          <a:p>
            <a:pPr algn="ctr"/>
            <a:r>
              <a:rPr lang="en-US" sz="4400" b="1" dirty="0" smtClean="0"/>
              <a:t>No Auxiliary  shall be instituted with  less than ten eligible  applicants  present.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80525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858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900" b="1" dirty="0" smtClean="0"/>
              <a:t>19.</a:t>
            </a:r>
            <a:r>
              <a:rPr lang="en-US" sz="4900" b="1" u="sng" dirty="0" smtClean="0"/>
              <a:t/>
            </a:r>
            <a:br>
              <a:rPr lang="en-US" sz="4900" b="1" u="sng" dirty="0" smtClean="0"/>
            </a:br>
            <a:r>
              <a:rPr lang="en-US" sz="4900" b="1" dirty="0" smtClean="0"/>
              <a:t>An </a:t>
            </a:r>
            <a:r>
              <a:rPr lang="en-US" sz="4900" b="1" dirty="0"/>
              <a:t>Auxiliary disbanded by their post may give their money to the post.</a:t>
            </a:r>
            <a:br>
              <a:rPr lang="en-US" sz="4900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1"/>
            <a:ext cx="8229600" cy="21335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b="1" dirty="0" smtClean="0"/>
              <a:t>20. </a:t>
            </a:r>
            <a:r>
              <a:rPr lang="en-US" sz="4400" b="1" dirty="0"/>
              <a:t>	</a:t>
            </a:r>
            <a:endParaRPr lang="en-US" sz="4400" b="1" dirty="0" smtClean="0"/>
          </a:p>
          <a:p>
            <a:pPr marL="0" indent="0" algn="ctr">
              <a:buNone/>
            </a:pPr>
            <a:r>
              <a:rPr lang="en-US" sz="4400" b="1" dirty="0" smtClean="0"/>
              <a:t>An </a:t>
            </a:r>
            <a:r>
              <a:rPr lang="en-US" sz="4400" b="1" dirty="0"/>
              <a:t>Auxiliary can vote not to video conference their meetings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2208" y="4419600"/>
            <a:ext cx="8915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21.</a:t>
            </a:r>
          </a:p>
          <a:p>
            <a:pPr algn="ctr"/>
            <a:r>
              <a:rPr lang="en-US" sz="4400" b="1" dirty="0" smtClean="0"/>
              <a:t>Auxiliary </a:t>
            </a:r>
            <a:r>
              <a:rPr lang="en-US" sz="4400" b="1" dirty="0"/>
              <a:t>meetings can be streamed 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live </a:t>
            </a:r>
            <a:r>
              <a:rPr lang="en-US" sz="4400" b="1" dirty="0"/>
              <a:t>on a public Facebook page.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3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0980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6000" b="1" dirty="0" smtClean="0">
                <a:solidFill>
                  <a:schemeClr val="accent3">
                    <a:lumMod val="75000"/>
                  </a:schemeClr>
                </a:solidFill>
              </a:rPr>
              <a:t>Auxiliary Delegates</a:t>
            </a:r>
            <a:br>
              <a:rPr lang="en-US" sz="60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6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br>
              <a:rPr lang="en-US" sz="60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5300" b="1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5300" b="1" dirty="0">
                <a:solidFill>
                  <a:schemeClr val="accent3">
                    <a:lumMod val="75000"/>
                  </a:schemeClr>
                </a:solidFill>
              </a:rPr>
              <a:t>Section 301, 302, 303, 304 &amp; 305)</a:t>
            </a:r>
            <a:r>
              <a:rPr lang="en-US" sz="5300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sz="5300" dirty="0">
                <a:solidFill>
                  <a:schemeClr val="accent3">
                    <a:lumMod val="75000"/>
                  </a:schemeClr>
                </a:solidFill>
              </a:rPr>
            </a:br>
            <a:endParaRPr lang="en-US" sz="53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940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1"/>
            <a:ext cx="8229600" cy="2286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 smtClean="0"/>
              <a:t>22.</a:t>
            </a:r>
          </a:p>
          <a:p>
            <a:pPr marL="0" indent="0" algn="ctr">
              <a:buNone/>
            </a:pPr>
            <a:r>
              <a:rPr lang="en-US" sz="4400" b="1" dirty="0" smtClean="0"/>
              <a:t>A </a:t>
            </a:r>
            <a:r>
              <a:rPr lang="en-US" sz="4400" b="1" dirty="0"/>
              <a:t>new member is eligible to serve as a delegate on any level.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165169" y="2362200"/>
            <a:ext cx="9318000" cy="44935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23.</a:t>
            </a:r>
          </a:p>
          <a:p>
            <a:pPr algn="ctr"/>
            <a:r>
              <a:rPr lang="en-US" sz="3200" b="1" dirty="0" smtClean="0"/>
              <a:t> </a:t>
            </a:r>
            <a:r>
              <a:rPr lang="en-US" sz="3800" b="1" dirty="0"/>
              <a:t>You are allowed </a:t>
            </a:r>
            <a:r>
              <a:rPr lang="en-US" sz="3800" b="1" dirty="0" smtClean="0"/>
              <a:t>1 delegate </a:t>
            </a:r>
            <a:r>
              <a:rPr lang="en-US" sz="3800" b="1" dirty="0"/>
              <a:t>and </a:t>
            </a:r>
            <a:r>
              <a:rPr lang="en-US" sz="3800" b="1" dirty="0" smtClean="0"/>
              <a:t>1 alternate </a:t>
            </a:r>
          </a:p>
          <a:p>
            <a:pPr algn="ctr"/>
            <a:r>
              <a:rPr lang="en-US" sz="3800" b="1" dirty="0" smtClean="0"/>
              <a:t>for </a:t>
            </a:r>
            <a:r>
              <a:rPr lang="en-US" sz="3800" b="1" dirty="0"/>
              <a:t>each of the following levels:</a:t>
            </a:r>
          </a:p>
          <a:p>
            <a:pPr algn="ctr"/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District</a:t>
            </a:r>
            <a:r>
              <a:rPr lang="en-US" sz="3200" b="1" dirty="0" smtClean="0"/>
              <a:t>- </a:t>
            </a:r>
            <a:r>
              <a:rPr lang="en-US" sz="3200" b="1" dirty="0"/>
              <a:t>For each 15 members or fraction thereof.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>
                <a:solidFill>
                  <a:srgbClr val="0070C0"/>
                </a:solidFill>
              </a:rPr>
              <a:t>Dept.</a:t>
            </a:r>
            <a:r>
              <a:rPr lang="en-US" sz="3200" b="1" dirty="0" smtClean="0"/>
              <a:t>- </a:t>
            </a:r>
            <a:r>
              <a:rPr lang="en-US" sz="3200" b="1" dirty="0"/>
              <a:t>For each 35 members or fraction thereof.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National</a:t>
            </a:r>
            <a:r>
              <a:rPr lang="en-US" sz="3200" b="1" dirty="0" smtClean="0"/>
              <a:t>- </a:t>
            </a:r>
            <a:r>
              <a:rPr lang="en-US" sz="3200" b="1" dirty="0"/>
              <a:t>For each 45 members or fraction  thereof.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0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24. </a:t>
            </a:r>
            <a:r>
              <a:rPr lang="en-US" sz="4400" b="1" dirty="0"/>
              <a:t>	</a:t>
            </a:r>
            <a:endParaRPr lang="en-US" sz="4400" b="1" dirty="0" smtClean="0"/>
          </a:p>
          <a:p>
            <a:pPr marL="0" indent="0" algn="ctr">
              <a:buNone/>
            </a:pPr>
            <a:r>
              <a:rPr lang="en-US" sz="4400" b="1" dirty="0" smtClean="0"/>
              <a:t>The </a:t>
            </a:r>
            <a:r>
              <a:rPr lang="en-US" sz="4400" b="1" dirty="0"/>
              <a:t>Auxiliary Secretary will submit the names of the delegates and </a:t>
            </a:r>
            <a:r>
              <a:rPr lang="en-US" sz="4400" b="1" dirty="0" smtClean="0"/>
              <a:t>alternates to </a:t>
            </a:r>
            <a:r>
              <a:rPr lang="en-US" sz="4400" b="1" dirty="0"/>
              <a:t>National within  30 days of the date of </a:t>
            </a:r>
            <a:r>
              <a:rPr lang="en-US" sz="4400" b="1" dirty="0" smtClean="0"/>
              <a:t>election</a:t>
            </a:r>
            <a:r>
              <a:rPr lang="en-US" sz="4400" b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12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00B0F0"/>
                </a:solidFill>
              </a:rPr>
              <a:t>(</a:t>
            </a:r>
            <a:r>
              <a:rPr lang="en-US" b="1" dirty="0">
                <a:solidFill>
                  <a:srgbClr val="00B0F0"/>
                </a:solidFill>
              </a:rPr>
              <a:t>Section 508 A &amp; B)</a:t>
            </a:r>
            <a:r>
              <a:rPr lang="en-US" dirty="0">
                <a:solidFill>
                  <a:srgbClr val="00B0F0"/>
                </a:solidFill>
              </a:rPr>
              <a:t/>
            </a:r>
            <a:br>
              <a:rPr lang="en-US" dirty="0">
                <a:solidFill>
                  <a:srgbClr val="00B0F0"/>
                </a:solidFill>
              </a:rPr>
            </a:b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2286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25.</a:t>
            </a:r>
            <a:r>
              <a:rPr lang="en-US" sz="4400" b="1" dirty="0"/>
              <a:t>	</a:t>
            </a:r>
            <a:endParaRPr lang="en-US" sz="4400" b="1" dirty="0" smtClean="0"/>
          </a:p>
          <a:p>
            <a:pPr marL="0" indent="0" algn="ctr">
              <a:buNone/>
            </a:pPr>
            <a:r>
              <a:rPr lang="en-US" sz="4400" b="1" dirty="0" smtClean="0"/>
              <a:t>No </a:t>
            </a:r>
            <a:r>
              <a:rPr lang="en-US" sz="4400" b="1" dirty="0"/>
              <a:t>District will be allowed to remain with one Auxiliary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1134874" y="3505200"/>
            <a:ext cx="1165755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/>
              <a:t>26. </a:t>
            </a:r>
          </a:p>
          <a:p>
            <a:pPr algn="ctr"/>
            <a:r>
              <a:rPr lang="en-US" sz="3600" b="1" dirty="0" smtClean="0"/>
              <a:t>An </a:t>
            </a:r>
            <a:r>
              <a:rPr lang="en-US" sz="3600" b="1" dirty="0"/>
              <a:t>Auxiliary that is in a Department  that has </a:t>
            </a:r>
            <a:endParaRPr lang="en-US" sz="3600" b="1" dirty="0" smtClean="0"/>
          </a:p>
          <a:p>
            <a:pPr algn="ctr"/>
            <a:r>
              <a:rPr lang="en-US" sz="3600" b="1" dirty="0" smtClean="0"/>
              <a:t>Districts must </a:t>
            </a:r>
            <a:r>
              <a:rPr lang="en-US" sz="3600" b="1" dirty="0"/>
              <a:t>be affiliated  with </a:t>
            </a:r>
            <a:r>
              <a:rPr lang="en-US" sz="3600" b="1" dirty="0" smtClean="0"/>
              <a:t>a District</a:t>
            </a:r>
            <a:r>
              <a:rPr lang="en-US" sz="3600" b="1" dirty="0"/>
              <a:t>, or </a:t>
            </a:r>
            <a:endParaRPr lang="en-US" sz="3600" b="1" dirty="0" smtClean="0"/>
          </a:p>
          <a:p>
            <a:pPr algn="ctr"/>
            <a:r>
              <a:rPr lang="en-US" sz="3600" b="1" dirty="0" smtClean="0"/>
              <a:t>they do </a:t>
            </a:r>
            <a:r>
              <a:rPr lang="en-US" sz="3600" b="1" dirty="0"/>
              <a:t>not have </a:t>
            </a:r>
            <a:r>
              <a:rPr lang="en-US" sz="3600" b="1" dirty="0" smtClean="0"/>
              <a:t>representation </a:t>
            </a:r>
            <a:r>
              <a:rPr lang="en-US" sz="3600" b="1" dirty="0"/>
              <a:t>on their </a:t>
            </a:r>
            <a:endParaRPr lang="en-US" sz="3600" b="1" dirty="0" smtClean="0"/>
          </a:p>
          <a:p>
            <a:pPr algn="ctr"/>
            <a:r>
              <a:rPr lang="en-US" sz="3600" b="1" dirty="0" smtClean="0"/>
              <a:t>Dept</a:t>
            </a:r>
            <a:r>
              <a:rPr lang="en-US" sz="3600" b="1" dirty="0"/>
              <a:t>. Council of Administration.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06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accent6">
                    <a:lumMod val="75000"/>
                  </a:schemeClr>
                </a:solidFill>
              </a:rPr>
              <a:t>Article VI </a:t>
            </a:r>
            <a:endParaRPr lang="en-US" sz="6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</a:rPr>
              <a:t>Departments</a:t>
            </a:r>
          </a:p>
          <a:p>
            <a:pPr marL="0" indent="0" algn="ctr">
              <a:buNone/>
            </a:pPr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</a:rPr>
              <a:t>(Section </a:t>
            </a:r>
            <a:r>
              <a:rPr lang="en-US" sz="6000" b="1" dirty="0">
                <a:solidFill>
                  <a:schemeClr val="accent6">
                    <a:lumMod val="75000"/>
                  </a:schemeClr>
                </a:solidFill>
              </a:rPr>
              <a:t>601- 611)</a:t>
            </a:r>
            <a:endParaRPr lang="en-US" sz="60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332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rgbClr val="FF0000"/>
                </a:solidFill>
              </a:rPr>
              <a:t>Answer True or False </a:t>
            </a:r>
          </a:p>
          <a:p>
            <a:pPr marL="0" indent="0" algn="ctr">
              <a:buNone/>
            </a:pPr>
            <a:endParaRPr lang="en-US" sz="48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4800" dirty="0">
                <a:solidFill>
                  <a:srgbClr val="FF0000"/>
                </a:solidFill>
              </a:rPr>
              <a:t/>
            </a:r>
            <a:br>
              <a:rPr lang="en-US" sz="4800" dirty="0">
                <a:solidFill>
                  <a:srgbClr val="FF0000"/>
                </a:solidFill>
              </a:rPr>
            </a:br>
            <a:r>
              <a:rPr lang="en-US" sz="4800" dirty="0">
                <a:solidFill>
                  <a:srgbClr val="FF0000"/>
                </a:solidFill>
              </a:rPr>
              <a:t> 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rgbClr val="FF0000"/>
                </a:solidFill>
              </a:rPr>
              <a:t>Membership (Section 101- 112)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422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1"/>
            <a:ext cx="8229600" cy="3657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        27. </a:t>
            </a:r>
            <a:r>
              <a:rPr lang="en-US" sz="4400" b="1" dirty="0"/>
              <a:t>		</a:t>
            </a:r>
            <a:endParaRPr lang="en-US" sz="4400" b="1" dirty="0" smtClean="0"/>
          </a:p>
          <a:p>
            <a:pPr marL="0" indent="0" algn="ctr">
              <a:buNone/>
            </a:pPr>
            <a:r>
              <a:rPr lang="en-US" sz="4400" b="1" dirty="0" smtClean="0"/>
              <a:t>New </a:t>
            </a:r>
            <a:r>
              <a:rPr lang="en-US" sz="4400" b="1" dirty="0"/>
              <a:t>Departments may be formed by a vote of the Auxiliary in the geographic area of the Department</a:t>
            </a:r>
            <a:endParaRPr lang="en-US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4522" y="4343400"/>
            <a:ext cx="917841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smtClean="0"/>
              <a:t>28. </a:t>
            </a:r>
            <a:r>
              <a:rPr lang="en-US" sz="4400" b="1" dirty="0"/>
              <a:t>	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A </a:t>
            </a:r>
            <a:r>
              <a:rPr lang="en-US" sz="4400" b="1" dirty="0"/>
              <a:t>new Department only takes 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4 </a:t>
            </a:r>
            <a:r>
              <a:rPr lang="en-US" sz="4400" b="1" dirty="0"/>
              <a:t>Auxiliaries to be established.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80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1"/>
            <a:ext cx="9067800" cy="3657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 smtClean="0"/>
              <a:t>29.</a:t>
            </a:r>
          </a:p>
          <a:p>
            <a:pPr marL="0" indent="0" algn="ctr">
              <a:buNone/>
            </a:pPr>
            <a:r>
              <a:rPr lang="en-US" sz="4400" b="1" dirty="0" smtClean="0"/>
              <a:t>The </a:t>
            </a:r>
            <a:r>
              <a:rPr lang="en-US" sz="4400" b="1" dirty="0"/>
              <a:t>Auxiliary Department Convention must be held in the same hotel and date as the Department  VFW Convention.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356841" y="3733800"/>
            <a:ext cx="9704453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smtClean="0"/>
              <a:t>30.</a:t>
            </a:r>
          </a:p>
          <a:p>
            <a:pPr algn="ctr"/>
            <a:r>
              <a:rPr lang="en-US" sz="4400" b="1" dirty="0" smtClean="0"/>
              <a:t>  A </a:t>
            </a:r>
            <a:r>
              <a:rPr lang="en-US" sz="4400" b="1" dirty="0"/>
              <a:t>minimum of 45 percent of Auxiliaries 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in </a:t>
            </a:r>
            <a:r>
              <a:rPr lang="en-US" sz="4400" b="1" dirty="0"/>
              <a:t>a Department  must be present to 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constitute  </a:t>
            </a:r>
            <a:r>
              <a:rPr lang="en-US" sz="4400" b="1" dirty="0"/>
              <a:t>a quorum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56788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1"/>
            <a:ext cx="8229600" cy="304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31.</a:t>
            </a:r>
          </a:p>
          <a:p>
            <a:pPr marL="0" indent="0">
              <a:buNone/>
            </a:pPr>
            <a:r>
              <a:rPr lang="en-US" sz="4400" b="1" dirty="0" smtClean="0"/>
              <a:t> </a:t>
            </a:r>
            <a:r>
              <a:rPr lang="en-US" sz="4400" b="1" dirty="0"/>
              <a:t>	A member from an Auxiliary </a:t>
            </a:r>
            <a:r>
              <a:rPr lang="en-US" sz="4400" b="1" dirty="0" smtClean="0"/>
              <a:t>	 that </a:t>
            </a:r>
            <a:r>
              <a:rPr lang="en-US" sz="4400" b="1" dirty="0"/>
              <a:t>isn't a </a:t>
            </a:r>
            <a:r>
              <a:rPr lang="en-US" sz="4400" b="1" dirty="0" smtClean="0"/>
              <a:t>delegate </a:t>
            </a:r>
            <a:r>
              <a:rPr lang="en-US" sz="4400" b="1" dirty="0"/>
              <a:t>can be </a:t>
            </a:r>
            <a:r>
              <a:rPr lang="en-US" sz="4400" b="1" dirty="0" smtClean="0"/>
              <a:t>	   counted </a:t>
            </a:r>
            <a:r>
              <a:rPr lang="en-US" sz="4400" b="1" dirty="0"/>
              <a:t>in the quorum.</a:t>
            </a:r>
          </a:p>
          <a:p>
            <a:endParaRPr lang="en-US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71752" y="3810000"/>
            <a:ext cx="816403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smtClean="0"/>
              <a:t>32.</a:t>
            </a:r>
          </a:p>
          <a:p>
            <a:pPr algn="ctr"/>
            <a:r>
              <a:rPr lang="en-US" sz="4400" b="1" dirty="0" smtClean="0"/>
              <a:t> </a:t>
            </a:r>
            <a:r>
              <a:rPr lang="en-US" sz="4400" b="1" dirty="0"/>
              <a:t>	If a quorum  is not present no 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business </a:t>
            </a:r>
            <a:r>
              <a:rPr lang="en-US" sz="4400" b="1" dirty="0"/>
              <a:t>can be conducted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79372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229600" cy="28956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7000" b="1" dirty="0" smtClean="0"/>
              <a:t>33.</a:t>
            </a:r>
          </a:p>
          <a:p>
            <a:pPr marL="0" indent="0" algn="ctr">
              <a:buNone/>
            </a:pPr>
            <a:r>
              <a:rPr lang="en-US" sz="5700" b="1" dirty="0" smtClean="0"/>
              <a:t>The </a:t>
            </a:r>
            <a:r>
              <a:rPr lang="en-US" sz="5700" b="1" dirty="0"/>
              <a:t>Department  President appoints all committees  except special committees and those are appointed by the Council of Administration.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3124200"/>
            <a:ext cx="89154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34. </a:t>
            </a:r>
            <a:r>
              <a:rPr lang="en-US" sz="4400" b="1" dirty="0"/>
              <a:t>	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All </a:t>
            </a:r>
            <a:r>
              <a:rPr lang="en-US" sz="4400" b="1" dirty="0"/>
              <a:t>resolutions submitted by an 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Auxiliary </a:t>
            </a:r>
            <a:r>
              <a:rPr lang="en-US" sz="4400" b="1" dirty="0"/>
              <a:t>must be signed in 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black </a:t>
            </a:r>
            <a:r>
              <a:rPr lang="en-US" sz="4400" b="1" dirty="0"/>
              <a:t>ink by the Auxiliary</a:t>
            </a:r>
          </a:p>
          <a:p>
            <a:pPr algn="ctr"/>
            <a:r>
              <a:rPr lang="en-US" sz="4400" b="1" dirty="0"/>
              <a:t>President.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52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2971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35.</a:t>
            </a:r>
            <a:r>
              <a:rPr lang="en-US" sz="4400" b="1" dirty="0"/>
              <a:t>	</a:t>
            </a:r>
            <a:endParaRPr lang="en-US" sz="4400" b="1" dirty="0" smtClean="0"/>
          </a:p>
          <a:p>
            <a:pPr marL="0" indent="0" algn="ctr">
              <a:buNone/>
            </a:pPr>
            <a:r>
              <a:rPr lang="en-US" sz="4400" b="1" dirty="0" smtClean="0"/>
              <a:t>All </a:t>
            </a:r>
            <a:r>
              <a:rPr lang="en-US" sz="4400" b="1" dirty="0"/>
              <a:t>resolutions  received at National after March </a:t>
            </a:r>
            <a:r>
              <a:rPr lang="en-US" sz="4400" b="1" dirty="0" smtClean="0"/>
              <a:t>1</a:t>
            </a:r>
            <a:r>
              <a:rPr lang="en-US" sz="4400" b="1" baseline="30000" dirty="0" smtClean="0"/>
              <a:t>st</a:t>
            </a:r>
            <a:r>
              <a:rPr lang="en-US" sz="4400" b="1" dirty="0" smtClean="0"/>
              <a:t> will </a:t>
            </a:r>
            <a:r>
              <a:rPr lang="en-US" sz="4400" b="1" dirty="0"/>
              <a:t>be presented the following </a:t>
            </a:r>
            <a:r>
              <a:rPr lang="en-US" sz="4400" b="1" dirty="0" smtClean="0"/>
              <a:t>year</a:t>
            </a:r>
            <a:endParaRPr lang="en-US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3106001"/>
            <a:ext cx="9162508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smtClean="0"/>
              <a:t>36. </a:t>
            </a:r>
          </a:p>
          <a:p>
            <a:pPr algn="ctr"/>
            <a:r>
              <a:rPr lang="en-US" sz="4400" b="1" dirty="0" smtClean="0"/>
              <a:t>The </a:t>
            </a:r>
            <a:r>
              <a:rPr lang="en-US" sz="4400" b="1" dirty="0"/>
              <a:t>Department  Audit Committee 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can </a:t>
            </a:r>
            <a:r>
              <a:rPr lang="en-US" sz="4400" b="1" dirty="0"/>
              <a:t>only be members of the Council of</a:t>
            </a:r>
          </a:p>
          <a:p>
            <a:pPr algn="ctr"/>
            <a:r>
              <a:rPr lang="en-US" sz="4400" b="1" dirty="0"/>
              <a:t>Administration or 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Past </a:t>
            </a:r>
            <a:r>
              <a:rPr lang="en-US" sz="4400" b="1" dirty="0"/>
              <a:t>Department  Presidents.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16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41"/>
            <a:ext cx="8229600" cy="288266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b="1" dirty="0" smtClean="0"/>
              <a:t>37.</a:t>
            </a:r>
          </a:p>
          <a:p>
            <a:pPr marL="0" indent="0" algn="ctr">
              <a:buNone/>
            </a:pPr>
            <a:r>
              <a:rPr lang="en-US" sz="4400" b="1" dirty="0" smtClean="0"/>
              <a:t> </a:t>
            </a:r>
            <a:r>
              <a:rPr lang="en-US" sz="4400" b="1" dirty="0"/>
              <a:t>	The Department Treasurer will submit a tentative  budget to the Budget Committee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2667000"/>
            <a:ext cx="8839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38.</a:t>
            </a:r>
          </a:p>
          <a:p>
            <a:pPr algn="ctr"/>
            <a:r>
              <a:rPr lang="en-US" sz="4400" b="1" dirty="0" smtClean="0"/>
              <a:t>The </a:t>
            </a:r>
            <a:r>
              <a:rPr lang="en-US" sz="4400" b="1" dirty="0"/>
              <a:t>last four Junior Past Department  Presidents are members of the Department</a:t>
            </a:r>
          </a:p>
          <a:p>
            <a:pPr algn="ctr"/>
            <a:r>
              <a:rPr lang="en-US" sz="4400" b="1" dirty="0"/>
              <a:t>Council of Administration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97158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39. </a:t>
            </a:r>
          </a:p>
          <a:p>
            <a:pPr marL="0" indent="0" algn="ctr">
              <a:buNone/>
            </a:pPr>
            <a:r>
              <a:rPr lang="en-US" sz="4400" b="1" dirty="0" smtClean="0"/>
              <a:t>The </a:t>
            </a:r>
            <a:r>
              <a:rPr lang="en-US" sz="4400" b="1" dirty="0"/>
              <a:t>National Council Members, if from that state, is a member of the Department</a:t>
            </a:r>
          </a:p>
          <a:p>
            <a:pPr marL="0" indent="0" algn="ctr">
              <a:buNone/>
            </a:pPr>
            <a:r>
              <a:rPr lang="en-US" sz="4400" b="1" dirty="0"/>
              <a:t>Council of Administration.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97302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>
                <a:solidFill>
                  <a:srgbClr val="7030A0"/>
                </a:solidFill>
              </a:rPr>
              <a:t>Article VIII (Section 801-823)</a:t>
            </a:r>
          </a:p>
          <a:p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546729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080" y="125083"/>
            <a:ext cx="8229600" cy="284671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b="1" dirty="0" smtClean="0"/>
              <a:t>40. </a:t>
            </a:r>
            <a:r>
              <a:rPr lang="en-US" sz="4400" b="1" dirty="0"/>
              <a:t>	</a:t>
            </a:r>
            <a:endParaRPr lang="en-US" sz="4400" b="1" dirty="0" smtClean="0"/>
          </a:p>
          <a:p>
            <a:pPr marL="0" indent="0" algn="ctr">
              <a:buNone/>
            </a:pPr>
            <a:r>
              <a:rPr lang="en-US" sz="4400" b="1" dirty="0" smtClean="0"/>
              <a:t>A </a:t>
            </a:r>
            <a:r>
              <a:rPr lang="en-US" sz="4400" b="1" dirty="0"/>
              <a:t>member  in good standing may nominate themselves for an office.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2971799"/>
            <a:ext cx="8601585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smtClean="0"/>
              <a:t>41.</a:t>
            </a:r>
          </a:p>
          <a:p>
            <a:pPr algn="ctr"/>
            <a:r>
              <a:rPr lang="en-US" sz="4400" b="1" dirty="0" smtClean="0"/>
              <a:t>Auxiliary </a:t>
            </a:r>
            <a:r>
              <a:rPr lang="en-US" sz="4400" b="1" dirty="0"/>
              <a:t>officers will be nominated 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at </a:t>
            </a:r>
            <a:r>
              <a:rPr lang="en-US" sz="4400" b="1" dirty="0"/>
              <a:t>the </a:t>
            </a:r>
            <a:r>
              <a:rPr lang="en-US" sz="4400" b="1" dirty="0" smtClean="0"/>
              <a:t>March </a:t>
            </a:r>
            <a:r>
              <a:rPr lang="en-US" sz="4400" b="1" dirty="0"/>
              <a:t>meeting and elected 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at </a:t>
            </a:r>
            <a:r>
              <a:rPr lang="en-US" sz="4400" b="1" dirty="0"/>
              <a:t>the April meeting.</a:t>
            </a:r>
          </a:p>
          <a:p>
            <a:pPr algn="ctr"/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70569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1"/>
            <a:ext cx="8229600" cy="2819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b="1" dirty="0" smtClean="0"/>
              <a:t>42.</a:t>
            </a:r>
          </a:p>
          <a:p>
            <a:pPr marL="0" indent="0" algn="ctr">
              <a:buNone/>
            </a:pPr>
            <a:r>
              <a:rPr lang="en-US" sz="4400" b="1" dirty="0" smtClean="0"/>
              <a:t> </a:t>
            </a:r>
            <a:r>
              <a:rPr lang="en-US" sz="4400" b="1" dirty="0"/>
              <a:t>	An Auxiliary can vote to have a roll call vote instead of written for election.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6649" y="3124200"/>
            <a:ext cx="9376478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smtClean="0"/>
              <a:t>43. </a:t>
            </a:r>
            <a:r>
              <a:rPr lang="en-US" sz="4400" b="1" dirty="0"/>
              <a:t>		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When </a:t>
            </a:r>
            <a:r>
              <a:rPr lang="en-US" sz="4400" b="1" dirty="0"/>
              <a:t>voting by written ballot, 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members attending </a:t>
            </a:r>
            <a:r>
              <a:rPr lang="en-US" sz="4400" b="1" dirty="0"/>
              <a:t>virtually will text 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their  votes </a:t>
            </a:r>
            <a:r>
              <a:rPr lang="en-US" sz="4400" b="1" dirty="0"/>
              <a:t>only to the Judge.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12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dirty="0" smtClean="0"/>
              <a:t>				1. </a:t>
            </a:r>
          </a:p>
          <a:p>
            <a:pPr marL="0" indent="0">
              <a:buNone/>
            </a:pPr>
            <a:r>
              <a:rPr lang="en-US" sz="4400" b="1" dirty="0" smtClean="0"/>
              <a:t>Person </a:t>
            </a:r>
            <a:r>
              <a:rPr lang="en-US" sz="4400" b="1" dirty="0"/>
              <a:t>eligible  for membership </a:t>
            </a:r>
            <a:r>
              <a:rPr lang="en-US" sz="4400" b="1" dirty="0" smtClean="0"/>
              <a:t>	to </a:t>
            </a:r>
            <a:r>
              <a:rPr lang="en-US" sz="4400" b="1" dirty="0"/>
              <a:t>VFW </a:t>
            </a:r>
            <a:r>
              <a:rPr lang="en-US" sz="4400" b="1" dirty="0" smtClean="0"/>
              <a:t>Auxiliary</a:t>
            </a:r>
            <a:r>
              <a:rPr lang="en-US" sz="4400" b="1" dirty="0"/>
              <a:t>.</a:t>
            </a:r>
          </a:p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r>
              <a:rPr lang="en-US" sz="4400" b="1" dirty="0" smtClean="0"/>
              <a:t>___United </a:t>
            </a:r>
            <a:r>
              <a:rPr lang="en-US" sz="4400" b="1" dirty="0"/>
              <a:t>States Nationals</a:t>
            </a:r>
          </a:p>
          <a:p>
            <a:pPr marL="0" indent="0">
              <a:buNone/>
            </a:pPr>
            <a:r>
              <a:rPr lang="en-US" sz="4400" b="1" dirty="0" smtClean="0"/>
              <a:t>___Be </a:t>
            </a:r>
            <a:r>
              <a:rPr lang="en-US" sz="4400" b="1" dirty="0"/>
              <a:t>not less than 16 years old.</a:t>
            </a:r>
          </a:p>
          <a:p>
            <a:pPr marL="0" indent="0">
              <a:buNone/>
            </a:pPr>
            <a:r>
              <a:rPr lang="en-US" sz="4400" b="1" dirty="0" smtClean="0"/>
              <a:t>___Profess </a:t>
            </a:r>
            <a:r>
              <a:rPr lang="en-US" sz="4400" b="1" dirty="0"/>
              <a:t>a belief in God.</a:t>
            </a:r>
          </a:p>
        </p:txBody>
      </p:sp>
    </p:spTree>
    <p:extLst>
      <p:ext uri="{BB962C8B-B14F-4D97-AF65-F5344CB8AC3E}">
        <p14:creationId xmlns:p14="http://schemas.microsoft.com/office/powerpoint/2010/main" val="345724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1"/>
            <a:ext cx="8229600" cy="61721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 smtClean="0"/>
          </a:p>
          <a:p>
            <a:pPr marL="0" indent="0" algn="ctr">
              <a:buNone/>
            </a:pPr>
            <a:r>
              <a:rPr lang="en-US" sz="4400" b="1" dirty="0" smtClean="0"/>
              <a:t>44. </a:t>
            </a:r>
            <a:r>
              <a:rPr lang="en-US" sz="4400" b="1" dirty="0"/>
              <a:t>	</a:t>
            </a:r>
            <a:endParaRPr lang="en-US" sz="4400" b="1" dirty="0" smtClean="0"/>
          </a:p>
          <a:p>
            <a:pPr marL="0" indent="0" algn="ctr">
              <a:buNone/>
            </a:pPr>
            <a:r>
              <a:rPr lang="en-US" sz="4400" b="1" dirty="0" smtClean="0"/>
              <a:t>Auxiliary </a:t>
            </a:r>
            <a:r>
              <a:rPr lang="en-US" sz="4400" b="1" dirty="0"/>
              <a:t>Secretaries and Treasurers on all levels will not take office until the beginning of the new fiscal year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11771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400" b="1" dirty="0" smtClean="0"/>
              <a:t>45.</a:t>
            </a:r>
          </a:p>
          <a:p>
            <a:pPr marL="0" indent="0" algn="ctr">
              <a:buNone/>
            </a:pPr>
            <a:r>
              <a:rPr lang="en-US" sz="4400" b="1" dirty="0" smtClean="0"/>
              <a:t> </a:t>
            </a:r>
            <a:r>
              <a:rPr lang="en-US" sz="4400" b="1" dirty="0"/>
              <a:t>		The Department President with  concurrence of the Department Junior Vice­ President or Department Treasurer may declare vacant the position of any Auxiliary Officer who fails to fulfill their duties.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93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46. </a:t>
            </a:r>
            <a:r>
              <a:rPr lang="en-US" sz="4400" b="1" dirty="0"/>
              <a:t>	</a:t>
            </a:r>
            <a:endParaRPr lang="en-US" sz="4400" b="1" dirty="0" smtClean="0"/>
          </a:p>
          <a:p>
            <a:pPr marL="0" indent="0" algn="ctr">
              <a:buNone/>
            </a:pPr>
            <a:r>
              <a:rPr lang="en-US" sz="4400" b="1" dirty="0" smtClean="0"/>
              <a:t>The </a:t>
            </a:r>
            <a:r>
              <a:rPr lang="en-US" sz="4400" b="1" dirty="0"/>
              <a:t>Department President may approve an Auxiliaries request for an </a:t>
            </a:r>
            <a:r>
              <a:rPr lang="en-US" sz="4400" b="1" dirty="0" smtClean="0"/>
              <a:t>acting treasurer  </a:t>
            </a:r>
            <a:r>
              <a:rPr lang="en-US" sz="4400" b="1" dirty="0"/>
              <a:t>when the Treasurer is unable to function for a period  of time.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81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1"/>
            <a:ext cx="8229600" cy="2971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 smtClean="0"/>
              <a:t>47.</a:t>
            </a:r>
          </a:p>
          <a:p>
            <a:pPr marL="0" indent="0" algn="ctr">
              <a:buNone/>
            </a:pPr>
            <a:r>
              <a:rPr lang="en-US" sz="4400" b="1" dirty="0" smtClean="0"/>
              <a:t> </a:t>
            </a:r>
            <a:r>
              <a:rPr lang="en-US" sz="4400" b="1" dirty="0"/>
              <a:t>	An Auxiliary may possess a debit card for Auxiliary business purposes only.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914400" y="3657600"/>
            <a:ext cx="1100961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smtClean="0"/>
              <a:t>48.   </a:t>
            </a:r>
          </a:p>
          <a:p>
            <a:pPr algn="ctr"/>
            <a:r>
              <a:rPr lang="en-US" sz="4400" b="1" dirty="0" smtClean="0"/>
              <a:t>The </a:t>
            </a:r>
            <a:r>
              <a:rPr lang="en-US" sz="4400" b="1" dirty="0"/>
              <a:t>Department President doesn't  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have </a:t>
            </a:r>
            <a:r>
              <a:rPr lang="en-US" sz="4400" b="1" dirty="0"/>
              <a:t>to appoint </a:t>
            </a:r>
            <a:r>
              <a:rPr lang="en-US" sz="4400" b="1" dirty="0" smtClean="0"/>
              <a:t>Deputy </a:t>
            </a:r>
            <a:r>
              <a:rPr lang="en-US" sz="4400" b="1" dirty="0"/>
              <a:t>Chief of Staffs.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31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6000" b="1" dirty="0" smtClean="0">
                <a:solidFill>
                  <a:srgbClr val="00B050"/>
                </a:solidFill>
              </a:rPr>
              <a:t>(</a:t>
            </a:r>
            <a:r>
              <a:rPr lang="en-US" sz="6000" b="1" dirty="0">
                <a:solidFill>
                  <a:srgbClr val="00B050"/>
                </a:solidFill>
              </a:rPr>
              <a:t>Section 908)</a:t>
            </a:r>
            <a:br>
              <a:rPr lang="en-US" sz="6000" b="1" dirty="0">
                <a:solidFill>
                  <a:srgbClr val="00B050"/>
                </a:solidFill>
              </a:rPr>
            </a:br>
            <a:endParaRPr lang="en-US" sz="60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b="1" dirty="0" smtClean="0"/>
              <a:t>49.</a:t>
            </a:r>
          </a:p>
          <a:p>
            <a:pPr marL="0" indent="0" algn="ctr">
              <a:buNone/>
            </a:pPr>
            <a:r>
              <a:rPr lang="en-US" sz="4400" b="1" dirty="0" smtClean="0"/>
              <a:t>Caregivers </a:t>
            </a:r>
            <a:r>
              <a:rPr lang="en-US" sz="4400" b="1" dirty="0"/>
              <a:t>of a member  may attend  meetings if accompanied by the Auxiliary member.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12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b="1" dirty="0" smtClean="0">
                <a:solidFill>
                  <a:srgbClr val="FF0000"/>
                </a:solidFill>
              </a:rPr>
              <a:t>(</a:t>
            </a:r>
            <a:r>
              <a:rPr lang="en-US" sz="4800" b="1" dirty="0">
                <a:solidFill>
                  <a:srgbClr val="FF0000"/>
                </a:solidFill>
              </a:rPr>
              <a:t>Section 915)</a:t>
            </a:r>
            <a:br>
              <a:rPr lang="en-US" sz="4800" b="1" dirty="0">
                <a:solidFill>
                  <a:srgbClr val="FF0000"/>
                </a:solidFill>
              </a:rPr>
            </a:b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2209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b="1" dirty="0" smtClean="0"/>
              <a:t>50.</a:t>
            </a:r>
          </a:p>
          <a:p>
            <a:pPr marL="0" indent="0" algn="ctr">
              <a:buNone/>
            </a:pPr>
            <a:r>
              <a:rPr lang="en-US" sz="4400" b="1" dirty="0" smtClean="0"/>
              <a:t> </a:t>
            </a:r>
            <a:r>
              <a:rPr lang="en-US" sz="4400" b="1" dirty="0"/>
              <a:t>	Unsolicited  donations  are not allowed.</a:t>
            </a:r>
            <a:endParaRPr lang="en-US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-1905000" y="3581400"/>
            <a:ext cx="13217786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smtClean="0"/>
              <a:t>51.</a:t>
            </a:r>
          </a:p>
          <a:p>
            <a:pPr algn="ctr"/>
            <a:r>
              <a:rPr lang="en-US" sz="4400" b="1" dirty="0" smtClean="0"/>
              <a:t>Auxiliaries </a:t>
            </a:r>
            <a:r>
              <a:rPr lang="en-US" sz="4400" b="1" dirty="0"/>
              <a:t>on all levels may </a:t>
            </a:r>
            <a:r>
              <a:rPr lang="en-US" sz="4400" b="1" dirty="0" smtClean="0"/>
              <a:t>use </a:t>
            </a:r>
          </a:p>
          <a:p>
            <a:pPr algn="ctr"/>
            <a:r>
              <a:rPr lang="en-US" sz="4400" b="1" dirty="0" smtClean="0"/>
              <a:t>sponsorships</a:t>
            </a:r>
            <a:r>
              <a:rPr lang="en-US" sz="4400" b="1" dirty="0"/>
              <a:t>, but you must coordinate 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it </a:t>
            </a:r>
            <a:r>
              <a:rPr lang="en-US" sz="4400" b="1" dirty="0"/>
              <a:t>with your corresponding VFW.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5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Article X- Organizational Image (Section 1001-1006)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19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400" b="1" dirty="0" smtClean="0"/>
              <a:t>52.</a:t>
            </a:r>
          </a:p>
          <a:p>
            <a:pPr marL="0" indent="0" algn="ctr">
              <a:buNone/>
            </a:pPr>
            <a:r>
              <a:rPr lang="en-US" sz="4400" b="1" dirty="0" smtClean="0"/>
              <a:t> </a:t>
            </a:r>
            <a:r>
              <a:rPr lang="en-US" sz="4400" b="1" dirty="0"/>
              <a:t>	Flip flops are not allowed  at any time.</a:t>
            </a:r>
          </a:p>
          <a:p>
            <a:pPr marL="0" indent="0" algn="ctr">
              <a:buNone/>
            </a:pPr>
            <a:endParaRPr lang="en-US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3508075"/>
            <a:ext cx="6564489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smtClean="0"/>
              <a:t>53. </a:t>
            </a:r>
          </a:p>
          <a:p>
            <a:pPr algn="ctr"/>
            <a:r>
              <a:rPr lang="en-US" sz="4400" b="1" dirty="0" smtClean="0"/>
              <a:t>Giving </a:t>
            </a:r>
            <a:r>
              <a:rPr lang="en-US" sz="4400" b="1" dirty="0"/>
              <a:t>Past Presidents pins 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are </a:t>
            </a:r>
            <a:r>
              <a:rPr lang="en-US" sz="4400" b="1" dirty="0"/>
              <a:t>required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73494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/>
              <a:t>2. </a:t>
            </a:r>
            <a:endParaRPr lang="en-US" sz="4400" b="1" u="sng" dirty="0" smtClean="0"/>
          </a:p>
          <a:p>
            <a:pPr marL="0" indent="0">
              <a:buNone/>
            </a:pPr>
            <a:r>
              <a:rPr lang="en-US" sz="4400" b="1" dirty="0" smtClean="0"/>
              <a:t>Any </a:t>
            </a:r>
            <a:r>
              <a:rPr lang="en-US" sz="4400" b="1" dirty="0"/>
              <a:t>Auxiliary member  who  joins the military and then qualifies  for the VFW must give up their  membership and join the VFW.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92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1"/>
            <a:ext cx="8229600" cy="2590799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/>
              <a:t>3. 	</a:t>
            </a:r>
            <a:endParaRPr lang="en-US" sz="4400" b="1" dirty="0" smtClean="0"/>
          </a:p>
          <a:p>
            <a:pPr marL="0" indent="0" algn="ctr">
              <a:buNone/>
            </a:pPr>
            <a:r>
              <a:rPr lang="en-US" sz="4400" b="1" dirty="0" smtClean="0"/>
              <a:t>No </a:t>
            </a:r>
            <a:r>
              <a:rPr lang="en-US" sz="4400" b="1" dirty="0"/>
              <a:t>member  may belong in more than one Auxiliary</a:t>
            </a:r>
            <a:r>
              <a:rPr lang="en-US" sz="4400" b="1" dirty="0" smtClean="0"/>
              <a:t>.</a:t>
            </a:r>
          </a:p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endParaRPr lang="en-US" sz="4400" b="1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557" y="3200400"/>
            <a:ext cx="8934946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/>
              <a:t>4. 	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Applicants </a:t>
            </a:r>
            <a:r>
              <a:rPr lang="en-US" sz="4400" b="1" dirty="0"/>
              <a:t>whose eligibility is </a:t>
            </a:r>
            <a:r>
              <a:rPr lang="en-US" sz="4400" b="1" dirty="0" smtClean="0"/>
              <a:t>already</a:t>
            </a:r>
          </a:p>
          <a:p>
            <a:pPr algn="ctr"/>
            <a:r>
              <a:rPr lang="en-US" sz="4400" b="1" dirty="0" smtClean="0"/>
              <a:t> </a:t>
            </a:r>
            <a:r>
              <a:rPr lang="en-US" sz="4400" b="1" dirty="0"/>
              <a:t>a member  of that  Post must show 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proof </a:t>
            </a:r>
            <a:r>
              <a:rPr lang="en-US" sz="4400" b="1" dirty="0"/>
              <a:t>of eligibility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89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9154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b="1" dirty="0" smtClean="0"/>
              <a:t>5.</a:t>
            </a:r>
          </a:p>
          <a:p>
            <a:pPr marL="0" indent="0">
              <a:buNone/>
            </a:pPr>
            <a:r>
              <a:rPr lang="en-US" sz="4400" b="1" dirty="0" smtClean="0"/>
              <a:t>The </a:t>
            </a:r>
            <a:r>
              <a:rPr lang="en-US" sz="4400" b="1" dirty="0"/>
              <a:t>admission fee paid by members  when initially joining entitles them  to:</a:t>
            </a:r>
          </a:p>
          <a:p>
            <a:pPr marL="0" indent="0">
              <a:buNone/>
            </a:pPr>
            <a:r>
              <a:rPr lang="en-US" sz="4400" b="1" u="sng" dirty="0"/>
              <a:t> 	</a:t>
            </a:r>
            <a:r>
              <a:rPr lang="en-US" sz="4400" b="1" dirty="0"/>
              <a:t>Membership pin</a:t>
            </a:r>
          </a:p>
          <a:p>
            <a:pPr marL="0" indent="0">
              <a:buNone/>
            </a:pPr>
            <a:r>
              <a:rPr lang="en-US" sz="4400" b="1" u="sng" dirty="0"/>
              <a:t> 	</a:t>
            </a:r>
            <a:r>
              <a:rPr lang="en-US" sz="4400" b="1" dirty="0"/>
              <a:t>A hard copy of the current Podium Edition Bylaws and Ritual</a:t>
            </a:r>
          </a:p>
        </p:txBody>
      </p:sp>
    </p:spTree>
    <p:extLst>
      <p:ext uri="{BB962C8B-B14F-4D97-AF65-F5344CB8AC3E}">
        <p14:creationId xmlns:p14="http://schemas.microsoft.com/office/powerpoint/2010/main" val="261780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1"/>
            <a:ext cx="8229600" cy="3200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/>
              <a:t>6. 		</a:t>
            </a:r>
            <a:endParaRPr lang="en-US" sz="4400" b="1" dirty="0" smtClean="0"/>
          </a:p>
          <a:p>
            <a:pPr marL="0" indent="0">
              <a:buNone/>
            </a:pPr>
            <a:r>
              <a:rPr lang="en-US" sz="4400" b="1" dirty="0" smtClean="0"/>
              <a:t>The </a:t>
            </a:r>
            <a:r>
              <a:rPr lang="en-US" sz="4400" b="1" dirty="0"/>
              <a:t>investigating Committee is appointed at the beginning of the year and cannot change.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81669" y="3200400"/>
            <a:ext cx="9363076" cy="3847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/>
              <a:t>7. </a:t>
            </a:r>
            <a:endParaRPr lang="en-US" sz="4000" b="1" u="sng" dirty="0" smtClean="0"/>
          </a:p>
          <a:p>
            <a:r>
              <a:rPr lang="en-US" sz="4000" b="1" dirty="0" smtClean="0"/>
              <a:t>After </a:t>
            </a:r>
            <a:r>
              <a:rPr lang="en-US" sz="4000" b="1" dirty="0"/>
              <a:t>the report of the investigating </a:t>
            </a:r>
            <a:endParaRPr lang="en-US" sz="4000" b="1" dirty="0" smtClean="0"/>
          </a:p>
          <a:p>
            <a:r>
              <a:rPr lang="en-US" sz="4000" b="1" dirty="0" smtClean="0"/>
              <a:t>committee after </a:t>
            </a:r>
            <a:r>
              <a:rPr lang="en-US" sz="4000" b="1" dirty="0"/>
              <a:t>voting on the applicant,</a:t>
            </a:r>
          </a:p>
          <a:p>
            <a:r>
              <a:rPr lang="en-US" sz="4000" b="1" dirty="0"/>
              <a:t>members  will be given an </a:t>
            </a:r>
            <a:r>
              <a:rPr lang="en-US" sz="4000" b="1" dirty="0" smtClean="0"/>
              <a:t>opportunity </a:t>
            </a:r>
          </a:p>
          <a:p>
            <a:r>
              <a:rPr lang="en-US" sz="4000" b="1" dirty="0" smtClean="0"/>
              <a:t>to state </a:t>
            </a:r>
            <a:r>
              <a:rPr lang="en-US" sz="4000" b="1" dirty="0"/>
              <a:t>their  </a:t>
            </a:r>
            <a:r>
              <a:rPr lang="en-US" sz="4000" b="1" dirty="0" smtClean="0"/>
              <a:t>objection </a:t>
            </a:r>
            <a:r>
              <a:rPr lang="en-US" sz="4000" b="1" dirty="0"/>
              <a:t>to a new applicant.</a:t>
            </a:r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38084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152400"/>
            <a:ext cx="89916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8. 	</a:t>
            </a:r>
            <a:endParaRPr lang="en-US" sz="4400" b="1" dirty="0" smtClean="0"/>
          </a:p>
          <a:p>
            <a:r>
              <a:rPr lang="en-US" sz="4400" b="1" dirty="0" smtClean="0"/>
              <a:t>If </a:t>
            </a:r>
            <a:r>
              <a:rPr lang="en-US" sz="4400" b="1" dirty="0"/>
              <a:t>an Auxiliary is on suspension</a:t>
            </a:r>
            <a:r>
              <a:rPr lang="en-US" sz="4400" b="1" dirty="0" smtClean="0"/>
              <a:t>, the </a:t>
            </a:r>
            <a:r>
              <a:rPr lang="en-US" sz="4400" b="1" dirty="0"/>
              <a:t>Suspension Committee may be used to form  </a:t>
            </a:r>
            <a:r>
              <a:rPr lang="en-US" sz="4400" b="1" dirty="0" smtClean="0"/>
              <a:t>a Quorum  </a:t>
            </a:r>
            <a:r>
              <a:rPr lang="en-US" sz="4400" b="1" dirty="0"/>
              <a:t>for the purpose  of voting in new members.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6879" y="3733800"/>
            <a:ext cx="760868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/>
              <a:t>9. 	</a:t>
            </a:r>
            <a:endParaRPr lang="en-US" sz="4800" b="1" dirty="0" smtClean="0"/>
          </a:p>
          <a:p>
            <a:r>
              <a:rPr lang="en-US" sz="4400" b="1" dirty="0" smtClean="0"/>
              <a:t>A </a:t>
            </a:r>
            <a:r>
              <a:rPr lang="en-US" sz="4400" b="1" dirty="0"/>
              <a:t>new member is required </a:t>
            </a:r>
            <a:endParaRPr lang="en-US" sz="4400" b="1" dirty="0" smtClean="0"/>
          </a:p>
          <a:p>
            <a:r>
              <a:rPr lang="en-US" sz="4400" b="1" dirty="0" smtClean="0"/>
              <a:t>to </a:t>
            </a:r>
            <a:r>
              <a:rPr lang="en-US" sz="4400" b="1" dirty="0"/>
              <a:t>do the ceremonial obligation</a:t>
            </a:r>
            <a:r>
              <a:rPr lang="en-US" b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5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1"/>
            <a:ext cx="8229600" cy="3581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/>
              <a:t>10. 		</a:t>
            </a:r>
            <a:endParaRPr lang="en-US" sz="4400" b="1" dirty="0" smtClean="0"/>
          </a:p>
          <a:p>
            <a:pPr marL="0" indent="0" algn="ctr">
              <a:buNone/>
            </a:pPr>
            <a:r>
              <a:rPr lang="en-US" sz="4400" b="1" dirty="0" smtClean="0"/>
              <a:t>If </a:t>
            </a:r>
            <a:r>
              <a:rPr lang="en-US" sz="4400" b="1" dirty="0"/>
              <a:t>the applicant was found  ineligible, they can apply again at any time when proper eligibility is found.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3733800"/>
            <a:ext cx="87630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11.</a:t>
            </a:r>
          </a:p>
          <a:p>
            <a:pPr algn="ctr"/>
            <a:r>
              <a:rPr lang="en-US" sz="4400" b="1" dirty="0" smtClean="0"/>
              <a:t>A life </a:t>
            </a:r>
            <a:r>
              <a:rPr lang="en-US" sz="4400" b="1" dirty="0"/>
              <a:t>membership shall become </a:t>
            </a:r>
            <a:endParaRPr lang="en-US" sz="4400" b="1" dirty="0" smtClean="0"/>
          </a:p>
          <a:p>
            <a:pPr algn="ctr"/>
            <a:r>
              <a:rPr lang="en-US" sz="4400" b="1" dirty="0" smtClean="0"/>
              <a:t>effective </a:t>
            </a:r>
            <a:r>
              <a:rPr lang="en-US" sz="4400" b="1" dirty="0"/>
              <a:t>forty-five days after receipt  of the fee.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75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511</Words>
  <Application>Microsoft Office PowerPoint</Application>
  <PresentationFormat>On-screen Show (4:3)</PresentationFormat>
  <Paragraphs>176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19. An Auxiliary disbanded by their post may give their money to the post. </vt:lpstr>
      <vt:lpstr> Auxiliary Delegates   (Section 301, 302, 303, 304 &amp; 305) </vt:lpstr>
      <vt:lpstr>PowerPoint Presentation</vt:lpstr>
      <vt:lpstr>PowerPoint Presentation</vt:lpstr>
      <vt:lpstr> (Section 508 A &amp; B)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(Section 908) </vt:lpstr>
      <vt:lpstr> (Section 915) </vt:lpstr>
      <vt:lpstr>Article X- Organizational Image (Section 1001-1006)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DebbiesPC</dc:creator>
  <cp:lastModifiedBy>DebbiesPC</cp:lastModifiedBy>
  <cp:revision>32</cp:revision>
  <dcterms:created xsi:type="dcterms:W3CDTF">2025-07-14T18:44:31Z</dcterms:created>
  <dcterms:modified xsi:type="dcterms:W3CDTF">2025-07-15T20:48:51Z</dcterms:modified>
</cp:coreProperties>
</file>